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B7A39-9596-4E0B-9E3F-6AAF3C41AE1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4813E-1294-4E55-A1C4-11401E49EDF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FDBE1-9331-4598-B980-CA1084BAFEB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3B9C6-DE19-4A16-B373-B3B350E49C1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EF0C0-A9AA-4FB9-A6D2-961A3C0B76F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48CE6-3995-4051-BA7D-A53A877E723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465FF-F352-47BC-9618-8C84AD24B64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F96CF-D556-4C50-AB20-3DFC0559228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56A95-C2E4-4901-86EC-61AF5167108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AA746-32FA-41B2-85FE-7021BE51B4A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BE929-27C4-4954-8E81-C8B54943428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5E3A68-09AB-4FCF-97D0-B810B65D500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331913" y="44450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HAVA MALİYET HESAPLARI</a:t>
            </a:r>
          </a:p>
        </p:txBody>
      </p:sp>
      <p:graphicFrame>
        <p:nvGraphicFramePr>
          <p:cNvPr id="4216" name="Group 120"/>
          <p:cNvGraphicFramePr>
            <a:graphicFrameLocks noGrp="1"/>
          </p:cNvGraphicFramePr>
          <p:nvPr/>
        </p:nvGraphicFramePr>
        <p:xfrm>
          <a:off x="1192213" y="1112838"/>
          <a:ext cx="6000750" cy="396240"/>
        </p:xfrm>
        <a:graphic>
          <a:graphicData uri="http://schemas.openxmlformats.org/drawingml/2006/table">
            <a:tbl>
              <a:tblPr/>
              <a:tblGrid>
                <a:gridCol w="4489450"/>
                <a:gridCol w="1511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KOMPRESÖRLER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15" name="Group 119"/>
          <p:cNvGraphicFramePr>
            <a:graphicFrameLocks noGrp="1"/>
          </p:cNvGraphicFramePr>
          <p:nvPr/>
        </p:nvGraphicFramePr>
        <p:xfrm>
          <a:off x="1778000" y="1512888"/>
          <a:ext cx="5410200" cy="731520"/>
        </p:xfrm>
        <a:graphic>
          <a:graphicData uri="http://schemas.openxmlformats.org/drawingml/2006/table">
            <a:tbl>
              <a:tblPr/>
              <a:tblGrid>
                <a:gridCol w="3889375"/>
                <a:gridCol w="15208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TURBO KOMPRESÖR (x2)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ZR 355 (x2)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14" name="Group 118"/>
          <p:cNvGraphicFramePr>
            <a:graphicFrameLocks noGrp="1"/>
          </p:cNvGraphicFramePr>
          <p:nvPr/>
        </p:nvGraphicFramePr>
        <p:xfrm>
          <a:off x="1187450" y="2241550"/>
          <a:ext cx="6000750" cy="396240"/>
        </p:xfrm>
        <a:graphic>
          <a:graphicData uri="http://schemas.openxmlformats.org/drawingml/2006/table">
            <a:tbl>
              <a:tblPr/>
              <a:tblGrid>
                <a:gridCol w="4489450"/>
                <a:gridCol w="1511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YARDIMCI ÜNİTELER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13" name="Group 117"/>
          <p:cNvGraphicFramePr>
            <a:graphicFrameLocks noGrp="1"/>
          </p:cNvGraphicFramePr>
          <p:nvPr/>
        </p:nvGraphicFramePr>
        <p:xfrm>
          <a:off x="1773238" y="2636838"/>
          <a:ext cx="5410200" cy="1097280"/>
        </p:xfrm>
        <a:graphic>
          <a:graphicData uri="http://schemas.openxmlformats.org/drawingml/2006/table">
            <a:tbl>
              <a:tblPr/>
              <a:tblGrid>
                <a:gridCol w="3889375"/>
                <a:gridCol w="15208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KULE FANLARI (x2)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SİRK. POMPALARI (x2)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ATM KURUTUCU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30" name="Group 134"/>
          <p:cNvGraphicFramePr>
            <a:graphicFrameLocks noGrp="1"/>
          </p:cNvGraphicFramePr>
          <p:nvPr/>
        </p:nvGraphicFramePr>
        <p:xfrm>
          <a:off x="1187450" y="3825875"/>
          <a:ext cx="6000750" cy="396240"/>
        </p:xfrm>
        <a:graphic>
          <a:graphicData uri="http://schemas.openxmlformats.org/drawingml/2006/table">
            <a:tbl>
              <a:tblPr/>
              <a:tblGrid>
                <a:gridCol w="4489450"/>
                <a:gridCol w="1511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TOPLAM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63" name="Group 167"/>
          <p:cNvGraphicFramePr>
            <a:graphicFrameLocks noGrp="1"/>
          </p:cNvGraphicFramePr>
          <p:nvPr/>
        </p:nvGraphicFramePr>
        <p:xfrm>
          <a:off x="1201738" y="620713"/>
          <a:ext cx="5976937" cy="396240"/>
        </p:xfrm>
        <a:graphic>
          <a:graphicData uri="http://schemas.openxmlformats.org/drawingml/2006/table">
            <a:tbl>
              <a:tblPr/>
              <a:tblGrid>
                <a:gridCol w="59769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ELEKTRİK TÜKETİMİ (kWh)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264" name="Group 168"/>
          <p:cNvGraphicFramePr>
            <a:graphicFrameLocks noGrp="1"/>
          </p:cNvGraphicFramePr>
          <p:nvPr/>
        </p:nvGraphicFramePr>
        <p:xfrm>
          <a:off x="1201738" y="4732338"/>
          <a:ext cx="5976937" cy="396240"/>
        </p:xfrm>
        <a:graphic>
          <a:graphicData uri="http://schemas.openxmlformats.org/drawingml/2006/table">
            <a:tbl>
              <a:tblPr/>
              <a:tblGrid>
                <a:gridCol w="59769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ELEKTRİK MALİYETİ (k€/yıl)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237" name="Group 141"/>
          <p:cNvGraphicFramePr>
            <a:graphicFrameLocks noGrp="1"/>
          </p:cNvGraphicFramePr>
          <p:nvPr/>
        </p:nvGraphicFramePr>
        <p:xfrm>
          <a:off x="1187450" y="5221288"/>
          <a:ext cx="6000750" cy="396240"/>
        </p:xfrm>
        <a:graphic>
          <a:graphicData uri="http://schemas.openxmlformats.org/drawingml/2006/table">
            <a:tbl>
              <a:tblPr/>
              <a:tblGrid>
                <a:gridCol w="4489450"/>
                <a:gridCol w="1511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KOMPRESÖRLER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45" name="Group 149"/>
          <p:cNvGraphicFramePr>
            <a:graphicFrameLocks noGrp="1"/>
          </p:cNvGraphicFramePr>
          <p:nvPr/>
        </p:nvGraphicFramePr>
        <p:xfrm>
          <a:off x="1187450" y="5626100"/>
          <a:ext cx="6000750" cy="396240"/>
        </p:xfrm>
        <a:graphic>
          <a:graphicData uri="http://schemas.openxmlformats.org/drawingml/2006/table">
            <a:tbl>
              <a:tblPr/>
              <a:tblGrid>
                <a:gridCol w="4489450"/>
                <a:gridCol w="1511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YARDIMCI ÜNİTELER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53" name="Group 157"/>
          <p:cNvGraphicFramePr>
            <a:graphicFrameLocks noGrp="1"/>
          </p:cNvGraphicFramePr>
          <p:nvPr/>
        </p:nvGraphicFramePr>
        <p:xfrm>
          <a:off x="1187450" y="6129338"/>
          <a:ext cx="6000750" cy="396240"/>
        </p:xfrm>
        <a:graphic>
          <a:graphicData uri="http://schemas.openxmlformats.org/drawingml/2006/table">
            <a:tbl>
              <a:tblPr/>
              <a:tblGrid>
                <a:gridCol w="4489450"/>
                <a:gridCol w="1511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TOPLAM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331913" y="44450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HAVA MALİYET HESAPLARI</a:t>
            </a:r>
          </a:p>
        </p:txBody>
      </p:sp>
      <p:graphicFrame>
        <p:nvGraphicFramePr>
          <p:cNvPr id="5124" name="Group 4"/>
          <p:cNvGraphicFramePr>
            <a:graphicFrameLocks noGrp="1"/>
          </p:cNvGraphicFramePr>
          <p:nvPr/>
        </p:nvGraphicFramePr>
        <p:xfrm>
          <a:off x="1192213" y="1112838"/>
          <a:ext cx="6000750" cy="396240"/>
        </p:xfrm>
        <a:graphic>
          <a:graphicData uri="http://schemas.openxmlformats.org/drawingml/2006/table">
            <a:tbl>
              <a:tblPr/>
              <a:tblGrid>
                <a:gridCol w="4489450"/>
                <a:gridCol w="1511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KOMPRESÖRLER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32" name="Group 12"/>
          <p:cNvGraphicFramePr>
            <a:graphicFrameLocks noGrp="1"/>
          </p:cNvGraphicFramePr>
          <p:nvPr/>
        </p:nvGraphicFramePr>
        <p:xfrm>
          <a:off x="1778000" y="1512888"/>
          <a:ext cx="5410200" cy="731520"/>
        </p:xfrm>
        <a:graphic>
          <a:graphicData uri="http://schemas.openxmlformats.org/drawingml/2006/table">
            <a:tbl>
              <a:tblPr/>
              <a:tblGrid>
                <a:gridCol w="3889375"/>
                <a:gridCol w="15208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TURBO KOMPRESÖR (x2)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ZR 355 (x2)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43" name="Group 23"/>
          <p:cNvGraphicFramePr>
            <a:graphicFrameLocks noGrp="1"/>
          </p:cNvGraphicFramePr>
          <p:nvPr/>
        </p:nvGraphicFramePr>
        <p:xfrm>
          <a:off x="1187450" y="2247900"/>
          <a:ext cx="6000750" cy="396240"/>
        </p:xfrm>
        <a:graphic>
          <a:graphicData uri="http://schemas.openxmlformats.org/drawingml/2006/table">
            <a:tbl>
              <a:tblPr/>
              <a:tblGrid>
                <a:gridCol w="4489450"/>
                <a:gridCol w="1511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YARDIMCI ÜNİTELER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09" name="Group 89"/>
          <p:cNvGraphicFramePr>
            <a:graphicFrameLocks noGrp="1"/>
          </p:cNvGraphicFramePr>
          <p:nvPr/>
        </p:nvGraphicFramePr>
        <p:xfrm>
          <a:off x="1773238" y="2636838"/>
          <a:ext cx="5410200" cy="731520"/>
        </p:xfrm>
        <a:graphic>
          <a:graphicData uri="http://schemas.openxmlformats.org/drawingml/2006/table">
            <a:tbl>
              <a:tblPr/>
              <a:tblGrid>
                <a:gridCol w="3889375"/>
                <a:gridCol w="15208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POMPA VE FANLAR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ATM KURUTUCU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65" name="Group 45"/>
          <p:cNvGraphicFramePr>
            <a:graphicFrameLocks noGrp="1"/>
          </p:cNvGraphicFramePr>
          <p:nvPr/>
        </p:nvGraphicFramePr>
        <p:xfrm>
          <a:off x="1187450" y="3465513"/>
          <a:ext cx="6000750" cy="396240"/>
        </p:xfrm>
        <a:graphic>
          <a:graphicData uri="http://schemas.openxmlformats.org/drawingml/2006/table">
            <a:tbl>
              <a:tblPr/>
              <a:tblGrid>
                <a:gridCol w="4489450"/>
                <a:gridCol w="1511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TOPLAM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46" name="Group 126"/>
          <p:cNvGraphicFramePr>
            <a:graphicFrameLocks noGrp="1"/>
          </p:cNvGraphicFramePr>
          <p:nvPr/>
        </p:nvGraphicFramePr>
        <p:xfrm>
          <a:off x="1201738" y="620713"/>
          <a:ext cx="5976937" cy="396240"/>
        </p:xfrm>
        <a:graphic>
          <a:graphicData uri="http://schemas.openxmlformats.org/drawingml/2006/table">
            <a:tbl>
              <a:tblPr/>
              <a:tblGrid>
                <a:gridCol w="59769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BAKIM MALİYETİ (k€/yıl)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5248" name="Group 128"/>
          <p:cNvGraphicFramePr>
            <a:graphicFrameLocks noGrp="1"/>
          </p:cNvGraphicFramePr>
          <p:nvPr/>
        </p:nvGraphicFramePr>
        <p:xfrm>
          <a:off x="1201738" y="4257675"/>
          <a:ext cx="5962650" cy="396240"/>
        </p:xfrm>
        <a:graphic>
          <a:graphicData uri="http://schemas.openxmlformats.org/drawingml/2006/table">
            <a:tbl>
              <a:tblPr/>
              <a:tblGrid>
                <a:gridCol w="4449762"/>
                <a:gridCol w="151288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SOĞUTMA SUYU BEDELİ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  20 k€/yıl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49" name="Group 129"/>
          <p:cNvGraphicFramePr>
            <a:graphicFrameLocks noGrp="1"/>
          </p:cNvGraphicFramePr>
          <p:nvPr/>
        </p:nvGraphicFramePr>
        <p:xfrm>
          <a:off x="1201738" y="4984750"/>
          <a:ext cx="5962650" cy="396240"/>
        </p:xfrm>
        <a:graphic>
          <a:graphicData uri="http://schemas.openxmlformats.org/drawingml/2006/table">
            <a:tbl>
              <a:tblPr/>
              <a:tblGrid>
                <a:gridCol w="596265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AMORTİSMAN GİDERİ (k€/yıl)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5229" name="Group 109"/>
          <p:cNvGraphicFramePr>
            <a:graphicFrameLocks noGrp="1"/>
          </p:cNvGraphicFramePr>
          <p:nvPr/>
        </p:nvGraphicFramePr>
        <p:xfrm>
          <a:off x="1201738" y="5373688"/>
          <a:ext cx="5962650" cy="396240"/>
        </p:xfrm>
        <a:graphic>
          <a:graphicData uri="http://schemas.openxmlformats.org/drawingml/2006/table">
            <a:tbl>
              <a:tblPr/>
              <a:tblGrid>
                <a:gridCol w="4460875"/>
                <a:gridCol w="150177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EKİPMANLAR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 k€/10yıl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37" name="Group 117"/>
          <p:cNvGraphicFramePr>
            <a:graphicFrameLocks noGrp="1"/>
          </p:cNvGraphicFramePr>
          <p:nvPr/>
        </p:nvGraphicFramePr>
        <p:xfrm>
          <a:off x="1201738" y="5770563"/>
          <a:ext cx="5962650" cy="396240"/>
        </p:xfrm>
        <a:graphic>
          <a:graphicData uri="http://schemas.openxmlformats.org/drawingml/2006/table">
            <a:tbl>
              <a:tblPr/>
              <a:tblGrid>
                <a:gridCol w="4460875"/>
                <a:gridCol w="150177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TOPLAM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45" name="Text Box 125"/>
          <p:cNvSpPr txBox="1">
            <a:spLocks noChangeArrowheads="1"/>
          </p:cNvSpPr>
          <p:nvPr/>
        </p:nvSpPr>
        <p:spPr bwMode="auto">
          <a:xfrm>
            <a:off x="179388" y="6477000"/>
            <a:ext cx="828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KOMPRESÖR, KURUTUCU VE SOĞUTMA KULESİ AMORTİSMANI 10 YILDIR.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331913" y="44450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HAVA MALİYET HESAPLARI</a:t>
            </a:r>
          </a:p>
        </p:txBody>
      </p:sp>
      <p:graphicFrame>
        <p:nvGraphicFramePr>
          <p:cNvPr id="6298" name="Group 154"/>
          <p:cNvGraphicFramePr>
            <a:graphicFrameLocks noGrp="1"/>
          </p:cNvGraphicFramePr>
          <p:nvPr/>
        </p:nvGraphicFramePr>
        <p:xfrm>
          <a:off x="1201738" y="836613"/>
          <a:ext cx="5976937" cy="396240"/>
        </p:xfrm>
        <a:graphic>
          <a:graphicData uri="http://schemas.openxmlformats.org/drawingml/2006/table">
            <a:tbl>
              <a:tblPr/>
              <a:tblGrid>
                <a:gridCol w="59769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ELEKTRİK MALİYETİ                               890 k€/yıl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231" name="Group 87"/>
          <p:cNvGraphicFramePr>
            <a:graphicFrameLocks noGrp="1"/>
          </p:cNvGraphicFramePr>
          <p:nvPr/>
        </p:nvGraphicFramePr>
        <p:xfrm>
          <a:off x="1201738" y="1282700"/>
          <a:ext cx="5976937" cy="396240"/>
        </p:xfrm>
        <a:graphic>
          <a:graphicData uri="http://schemas.openxmlformats.org/drawingml/2006/table">
            <a:tbl>
              <a:tblPr/>
              <a:tblGrid>
                <a:gridCol w="59769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BAKIM MALİYETİ                                        62 k€/yıl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237" name="Group 93"/>
          <p:cNvGraphicFramePr>
            <a:graphicFrameLocks noGrp="1"/>
          </p:cNvGraphicFramePr>
          <p:nvPr/>
        </p:nvGraphicFramePr>
        <p:xfrm>
          <a:off x="1201738" y="1728788"/>
          <a:ext cx="5976937" cy="396240"/>
        </p:xfrm>
        <a:graphic>
          <a:graphicData uri="http://schemas.openxmlformats.org/drawingml/2006/table">
            <a:tbl>
              <a:tblPr/>
              <a:tblGrid>
                <a:gridCol w="59769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SOĞUTMA SUYU BEDELİ                           20 k€/yıl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243" name="Group 99"/>
          <p:cNvGraphicFramePr>
            <a:graphicFrameLocks noGrp="1"/>
          </p:cNvGraphicFramePr>
          <p:nvPr/>
        </p:nvGraphicFramePr>
        <p:xfrm>
          <a:off x="1201738" y="2170113"/>
          <a:ext cx="5976937" cy="396240"/>
        </p:xfrm>
        <a:graphic>
          <a:graphicData uri="http://schemas.openxmlformats.org/drawingml/2006/table">
            <a:tbl>
              <a:tblPr/>
              <a:tblGrid>
                <a:gridCol w="59769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AMORTİSMAN GİDERİ                                50 k€/yıl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277" name="Group 133"/>
          <p:cNvGraphicFramePr>
            <a:graphicFrameLocks noGrp="1"/>
          </p:cNvGraphicFramePr>
          <p:nvPr/>
        </p:nvGraphicFramePr>
        <p:xfrm>
          <a:off x="539750" y="2924175"/>
          <a:ext cx="6638925" cy="396240"/>
        </p:xfrm>
        <a:graphic>
          <a:graphicData uri="http://schemas.openxmlformats.org/drawingml/2006/table">
            <a:tbl>
              <a:tblPr/>
              <a:tblGrid>
                <a:gridCol w="66389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TOPLAM MALİYET                                             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1022 k€/yıl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300" name="Group 156"/>
          <p:cNvGraphicFramePr>
            <a:graphicFrameLocks noGrp="1"/>
          </p:cNvGraphicFramePr>
          <p:nvPr/>
        </p:nvGraphicFramePr>
        <p:xfrm>
          <a:off x="539750" y="3394075"/>
          <a:ext cx="6638925" cy="396240"/>
        </p:xfrm>
        <a:graphic>
          <a:graphicData uri="http://schemas.openxmlformats.org/drawingml/2006/table">
            <a:tbl>
              <a:tblPr/>
              <a:tblGrid>
                <a:gridCol w="66389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HAVA TÜKETİMİ                                    124200000 Nm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³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/yıl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297" name="Group 153"/>
          <p:cNvGraphicFramePr>
            <a:graphicFrameLocks noGrp="1"/>
          </p:cNvGraphicFramePr>
          <p:nvPr/>
        </p:nvGraphicFramePr>
        <p:xfrm>
          <a:off x="539750" y="4186238"/>
          <a:ext cx="6638925" cy="396240"/>
        </p:xfrm>
        <a:graphic>
          <a:graphicData uri="http://schemas.openxmlformats.org/drawingml/2006/table">
            <a:tbl>
              <a:tblPr/>
              <a:tblGrid>
                <a:gridCol w="66389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HAVA MALİYETİ                                              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 cent/Nm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sp>
        <p:nvSpPr>
          <p:cNvPr id="6294" name="Text Box 150"/>
          <p:cNvSpPr txBox="1">
            <a:spLocks noChangeArrowheads="1"/>
          </p:cNvSpPr>
          <p:nvPr/>
        </p:nvSpPr>
        <p:spPr bwMode="auto">
          <a:xfrm>
            <a:off x="250825" y="6127750"/>
            <a:ext cx="81375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r-TR" sz="1400"/>
              <a:t>Günlük Hava Tüketimi      : 360000 Nm</a:t>
            </a:r>
            <a:r>
              <a:rPr lang="en-US" sz="1400">
                <a:cs typeface="Times New Roman" pitchFamily="18" charset="0"/>
              </a:rPr>
              <a:t>³</a:t>
            </a:r>
            <a:r>
              <a:rPr lang="tr-TR" sz="1400">
                <a:cs typeface="Times New Roman" pitchFamily="18" charset="0"/>
              </a:rPr>
              <a:t>/h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r-TR" sz="1400">
                <a:cs typeface="Times New Roman" pitchFamily="18" charset="0"/>
              </a:rPr>
              <a:t>Günlük Elektrik Tüketimi  : 40000 kWh olarak alınmıştır.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r-TR" sz="1400">
                <a:cs typeface="Times New Roman" pitchFamily="18" charset="0"/>
              </a:rPr>
              <a:t>Hesaplar 7 ATM kuru hava için yapılmıştır.</a:t>
            </a:r>
            <a:endParaRPr lang="en-US" sz="14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331913" y="44450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HAVA MALİYETİ DAĞILIMI</a:t>
            </a:r>
          </a:p>
        </p:txBody>
      </p:sp>
      <p:pic>
        <p:nvPicPr>
          <p:cNvPr id="8196" name="Picture 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49275"/>
            <a:ext cx="8207375" cy="614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331913" y="44450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HAVA KAÇAKLARI VE POTANSİYEL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71550" y="1052513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pic>
        <p:nvPicPr>
          <p:cNvPr id="11281" name="Picture 17" descr="baseload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20700"/>
            <a:ext cx="8569325" cy="5645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4529138" y="2967038"/>
            <a:ext cx="71437" cy="714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116013" y="1377950"/>
            <a:ext cx="20891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BASE LOAD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252413" y="6275388"/>
            <a:ext cx="42481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159838 – 150826 = </a:t>
            </a:r>
            <a:r>
              <a:rPr lang="tr-TR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9012 Nm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³</a:t>
            </a:r>
            <a:r>
              <a:rPr lang="tr-TR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/h</a:t>
            </a:r>
            <a:r>
              <a:rPr lang="tr-TR">
                <a:cs typeface="Times New Roman" pitchFamily="18" charset="0"/>
              </a:rPr>
              <a:t> </a:t>
            </a:r>
            <a:endParaRPr lang="en-US">
              <a:cs typeface="Times New Roman" pitchFamily="18" charset="0"/>
            </a:endParaRP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5219700" y="3141663"/>
            <a:ext cx="20891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9012 Nm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³</a:t>
            </a: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/h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31913" y="44450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HAVA KAÇAKLARI VE POTANSİYEL</a:t>
            </a:r>
          </a:p>
        </p:txBody>
      </p:sp>
      <p:graphicFrame>
        <p:nvGraphicFramePr>
          <p:cNvPr id="10279" name="Group 39"/>
          <p:cNvGraphicFramePr>
            <a:graphicFrameLocks noGrp="1"/>
          </p:cNvGraphicFramePr>
          <p:nvPr/>
        </p:nvGraphicFramePr>
        <p:xfrm>
          <a:off x="395288" y="1965325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YILLIK HAVA MALİYETİ                                       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1022 k€/yıl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0290" name="Group 50"/>
          <p:cNvGraphicFramePr>
            <a:graphicFrameLocks noGrp="1"/>
          </p:cNvGraphicFramePr>
          <p:nvPr/>
        </p:nvGraphicFramePr>
        <p:xfrm>
          <a:off x="395288" y="1412875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YILLIK HAVA TÜKETİMİ                           124200000 Nm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³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/yıl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0298" name="Group 58"/>
          <p:cNvGraphicFramePr>
            <a:graphicFrameLocks noGrp="1"/>
          </p:cNvGraphicFramePr>
          <p:nvPr/>
        </p:nvGraphicFramePr>
        <p:xfrm>
          <a:off x="395288" y="3405188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HAVA TÜKETİMİ                                                    15000 Nm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³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0304" name="Group 64"/>
          <p:cNvGraphicFramePr>
            <a:graphicFrameLocks noGrp="1"/>
          </p:cNvGraphicFramePr>
          <p:nvPr/>
        </p:nvGraphicFramePr>
        <p:xfrm>
          <a:off x="395288" y="3981450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BASE LOAD                                                                 9012 Nm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³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0317" name="Group 77"/>
          <p:cNvGraphicFramePr>
            <a:graphicFrameLocks noGrp="1"/>
          </p:cNvGraphicFramePr>
          <p:nvPr/>
        </p:nvGraphicFramePr>
        <p:xfrm>
          <a:off x="395288" y="4557713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HAVA KAÇAĞI ORANI                                                       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%60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331913" y="44450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HAVA KAÇAKLARI VE POTANSİYEL</a:t>
            </a:r>
          </a:p>
        </p:txBody>
      </p:sp>
      <p:graphicFrame>
        <p:nvGraphicFramePr>
          <p:cNvPr id="12298" name="Group 10"/>
          <p:cNvGraphicFramePr>
            <a:graphicFrameLocks noGrp="1"/>
          </p:cNvGraphicFramePr>
          <p:nvPr/>
        </p:nvGraphicFramePr>
        <p:xfrm>
          <a:off x="395288" y="1677988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YILLIK HAVA MALİYETİ                                       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1022 k€/yıl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2304" name="Group 16"/>
          <p:cNvGraphicFramePr>
            <a:graphicFrameLocks noGrp="1"/>
          </p:cNvGraphicFramePr>
          <p:nvPr/>
        </p:nvGraphicFramePr>
        <p:xfrm>
          <a:off x="395288" y="1125538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YILLIK HAVA TÜKETİMİ                           124200000 Nm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³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/yıl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2329" name="Group 41"/>
          <p:cNvGraphicFramePr>
            <a:graphicFrameLocks noGrp="1"/>
          </p:cNvGraphicFramePr>
          <p:nvPr/>
        </p:nvGraphicFramePr>
        <p:xfrm>
          <a:off x="395288" y="3333750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YILLIK KAÇAK GİDERİ                                            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610 k€/yıl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2323" name="Group 35"/>
          <p:cNvGraphicFramePr>
            <a:graphicFrameLocks noGrp="1"/>
          </p:cNvGraphicFramePr>
          <p:nvPr/>
        </p:nvGraphicFramePr>
        <p:xfrm>
          <a:off x="395288" y="2781300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YILLIK HAVA KAÇAĞI                                 74520000 Nm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³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/yıl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395288" y="4941888"/>
            <a:ext cx="8424862" cy="1266825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rgbClr val="FFFFFF"/>
              </a:gs>
            </a:gsLst>
            <a:lin ang="0" scaled="1"/>
          </a:gra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700"/>
              <a:t>HAVA KAÇAKLARI </a:t>
            </a:r>
            <a:r>
              <a:rPr lang="tr-TR" sz="2700" b="1">
                <a:effectLst>
                  <a:outerShdw blurRad="38100" dist="38100" dir="2700000" algn="tl">
                    <a:srgbClr val="FFFFFF"/>
                  </a:outerShdw>
                </a:effectLst>
              </a:rPr>
              <a:t>%30</a:t>
            </a:r>
            <a:r>
              <a:rPr lang="tr-TR" sz="2700"/>
              <a:t> DEĞERİNE İNDİRİLİRSE ;</a:t>
            </a:r>
          </a:p>
          <a:p>
            <a:pPr>
              <a:spcBef>
                <a:spcPct val="50000"/>
              </a:spcBef>
            </a:pPr>
            <a:r>
              <a:rPr lang="tr-TR" sz="2700" b="1"/>
              <a:t>YILLIK KAZANÇ :</a:t>
            </a:r>
            <a:r>
              <a:rPr lang="tr-TR" sz="2700"/>
              <a:t>    </a:t>
            </a:r>
            <a:r>
              <a:rPr lang="tr-T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300 k€/yıl</a:t>
            </a:r>
          </a:p>
        </p:txBody>
      </p:sp>
      <p:graphicFrame>
        <p:nvGraphicFramePr>
          <p:cNvPr id="12341" name="Group 53"/>
          <p:cNvGraphicFramePr>
            <a:graphicFrameLocks noGrp="1"/>
          </p:cNvGraphicFramePr>
          <p:nvPr/>
        </p:nvGraphicFramePr>
        <p:xfrm>
          <a:off x="395288" y="3889375"/>
          <a:ext cx="8424862" cy="45720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KAÇAK ORANI                                                                    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</a:tcPr>
                </a:tc>
              </a:tr>
            </a:tbl>
          </a:graphicData>
        </a:graphic>
      </p:graphicFrame>
      <p:sp>
        <p:nvSpPr>
          <p:cNvPr id="12342" name="Oval 54"/>
          <p:cNvSpPr>
            <a:spLocks noChangeArrowheads="1"/>
          </p:cNvSpPr>
          <p:nvPr/>
        </p:nvSpPr>
        <p:spPr bwMode="auto">
          <a:xfrm>
            <a:off x="3694113" y="5489575"/>
            <a:ext cx="2016125" cy="863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arsayılan Tasarı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317</Words>
  <Application>Microsoft Office PowerPoint</Application>
  <PresentationFormat>Ekran Gösterisi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9" baseType="lpstr">
      <vt:lpstr>Times New Roman</vt:lpstr>
      <vt:lpstr>Varsayılan Tasarım</vt:lpstr>
      <vt:lpstr>Slayt 1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alpaslan.guven</dc:creator>
  <cp:lastModifiedBy>user</cp:lastModifiedBy>
  <cp:revision>12</cp:revision>
  <dcterms:created xsi:type="dcterms:W3CDTF">1601-01-01T00:00:00Z</dcterms:created>
  <dcterms:modified xsi:type="dcterms:W3CDTF">2011-09-15T07:03:33Z</dcterms:modified>
</cp:coreProperties>
</file>